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71" r:id="rId5"/>
    <p:sldId id="267" r:id="rId6"/>
    <p:sldId id="283" r:id="rId7"/>
    <p:sldId id="268" r:id="rId8"/>
    <p:sldId id="270" r:id="rId9"/>
    <p:sldId id="257" r:id="rId10"/>
    <p:sldId id="259" r:id="rId11"/>
    <p:sldId id="272" r:id="rId12"/>
    <p:sldId id="260" r:id="rId13"/>
    <p:sldId id="261" r:id="rId14"/>
    <p:sldId id="262" r:id="rId15"/>
    <p:sldId id="263" r:id="rId16"/>
    <p:sldId id="264" r:id="rId17"/>
    <p:sldId id="273" r:id="rId18"/>
    <p:sldId id="274" r:id="rId19"/>
    <p:sldId id="277" r:id="rId20"/>
    <p:sldId id="275" r:id="rId21"/>
    <p:sldId id="276" r:id="rId22"/>
    <p:sldId id="278" r:id="rId23"/>
    <p:sldId id="279" r:id="rId24"/>
    <p:sldId id="281" r:id="rId25"/>
    <p:sldId id="282" r:id="rId26"/>
    <p:sldId id="280" r:id="rId27"/>
    <p:sldId id="286"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1A51EC-7477-4349-8D65-4C5791B5C6E6}" type="datetimeFigureOut">
              <a:rPr lang="en-GB" smtClean="0"/>
              <a:t>27/01/2017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4195820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1A51EC-7477-4349-8D65-4C5791B5C6E6}" type="datetimeFigureOut">
              <a:rPr lang="en-GB" smtClean="0"/>
              <a:t>27/01/2017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357339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1A51EC-7477-4349-8D65-4C5791B5C6E6}" type="datetimeFigureOut">
              <a:rPr lang="en-GB" smtClean="0"/>
              <a:t>27/01/2017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742361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1A51EC-7477-4349-8D65-4C5791B5C6E6}" type="datetimeFigureOut">
              <a:rPr lang="en-GB" smtClean="0"/>
              <a:t>27/01/2017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3865692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A51EC-7477-4349-8D65-4C5791B5C6E6}" type="datetimeFigureOut">
              <a:rPr lang="en-GB" smtClean="0"/>
              <a:t>27/01/2017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128898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1A51EC-7477-4349-8D65-4C5791B5C6E6}" type="datetimeFigureOut">
              <a:rPr lang="en-GB" smtClean="0"/>
              <a:t>27/01/2017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115518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1A51EC-7477-4349-8D65-4C5791B5C6E6}" type="datetimeFigureOut">
              <a:rPr lang="en-GB" smtClean="0"/>
              <a:t>27/01/2017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132876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1A51EC-7477-4349-8D65-4C5791B5C6E6}" type="datetimeFigureOut">
              <a:rPr lang="en-GB" smtClean="0"/>
              <a:t>27/01/2017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3911039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A51EC-7477-4349-8D65-4C5791B5C6E6}" type="datetimeFigureOut">
              <a:rPr lang="en-GB" smtClean="0"/>
              <a:t>27/01/2017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226038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A51EC-7477-4349-8D65-4C5791B5C6E6}" type="datetimeFigureOut">
              <a:rPr lang="en-GB" smtClean="0"/>
              <a:t>27/01/2017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77321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A51EC-7477-4349-8D65-4C5791B5C6E6}" type="datetimeFigureOut">
              <a:rPr lang="en-GB" smtClean="0"/>
              <a:t>27/01/2017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42424E-0054-40C3-A498-5C6956AE8F72}" type="slidenum">
              <a:rPr lang="en-GB" smtClean="0"/>
              <a:t>‹#›</a:t>
            </a:fld>
            <a:endParaRPr lang="en-GB"/>
          </a:p>
        </p:txBody>
      </p:sp>
    </p:spTree>
    <p:extLst>
      <p:ext uri="{BB962C8B-B14F-4D97-AF65-F5344CB8AC3E}">
        <p14:creationId xmlns:p14="http://schemas.microsoft.com/office/powerpoint/2010/main" val="260453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A51EC-7477-4349-8D65-4C5791B5C6E6}" type="datetimeFigureOut">
              <a:rPr lang="en-GB" smtClean="0"/>
              <a:t>27/01/2017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2424E-0054-40C3-A498-5C6956AE8F72}" type="slidenum">
              <a:rPr lang="en-GB" smtClean="0"/>
              <a:t>‹#›</a:t>
            </a:fld>
            <a:endParaRPr lang="en-GB"/>
          </a:p>
        </p:txBody>
      </p:sp>
    </p:spTree>
    <p:extLst>
      <p:ext uri="{BB962C8B-B14F-4D97-AF65-F5344CB8AC3E}">
        <p14:creationId xmlns:p14="http://schemas.microsoft.com/office/powerpoint/2010/main" val="3057905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052736"/>
            <a:ext cx="7772400" cy="5112568"/>
          </a:xfrm>
        </p:spPr>
        <p:txBody>
          <a:bodyPr>
            <a:normAutofit/>
          </a:bodyPr>
          <a:lstStyle/>
          <a:p>
            <a:r>
              <a:rPr lang="en-GB" sz="5400" b="1" dirty="0" smtClean="0">
                <a:latin typeface="Baghdad"/>
              </a:rPr>
              <a:t>The church-home partnership</a:t>
            </a:r>
            <a:br>
              <a:rPr lang="en-GB" sz="5400" b="1" dirty="0" smtClean="0">
                <a:latin typeface="Baghdad"/>
              </a:rPr>
            </a:br>
            <a:r>
              <a:rPr lang="en-GB" sz="5400" b="1" dirty="0" smtClean="0">
                <a:latin typeface="Baghdad"/>
              </a:rPr>
              <a:t/>
            </a:r>
            <a:br>
              <a:rPr lang="en-GB" sz="5400" b="1" dirty="0" smtClean="0">
                <a:latin typeface="Baghdad"/>
              </a:rPr>
            </a:br>
            <a:r>
              <a:rPr lang="en-GB" dirty="0">
                <a:latin typeface="Baghdad"/>
              </a:rPr>
              <a:t/>
            </a:r>
            <a:br>
              <a:rPr lang="en-GB" dirty="0">
                <a:latin typeface="Baghdad"/>
              </a:rPr>
            </a:br>
            <a:r>
              <a:rPr lang="en-GB" sz="2400" dirty="0" smtClean="0">
                <a:latin typeface="Baghdad"/>
              </a:rPr>
              <a:t>Gareth Crispin</a:t>
            </a:r>
            <a:br>
              <a:rPr lang="en-GB" sz="2400" dirty="0" smtClean="0">
                <a:latin typeface="Baghdad"/>
              </a:rPr>
            </a:br>
            <a:r>
              <a:rPr lang="en-GB" sz="2400" dirty="0" smtClean="0">
                <a:latin typeface="Baghdad"/>
              </a:rPr>
              <a:t>Youth Children &amp; Families Minister</a:t>
            </a:r>
            <a:br>
              <a:rPr lang="en-GB" sz="2400" dirty="0" smtClean="0">
                <a:latin typeface="Baghdad"/>
              </a:rPr>
            </a:br>
            <a:r>
              <a:rPr lang="en-GB" sz="2400" dirty="0" smtClean="0">
                <a:latin typeface="Baghdad"/>
              </a:rPr>
              <a:t>St. John’s </a:t>
            </a:r>
            <a:r>
              <a:rPr lang="en-GB" sz="2400" dirty="0" err="1" smtClean="0">
                <a:latin typeface="Baghdad"/>
              </a:rPr>
              <a:t>Lindow</a:t>
            </a:r>
            <a:r>
              <a:rPr lang="en-GB" sz="2400" dirty="0" smtClean="0">
                <a:latin typeface="Baghdad"/>
              </a:rPr>
              <a:t>.</a:t>
            </a:r>
            <a:endParaRPr lang="en-GB" sz="2400" dirty="0">
              <a:latin typeface="Baghdad"/>
            </a:endParaRPr>
          </a:p>
        </p:txBody>
      </p:sp>
    </p:spTree>
    <p:extLst>
      <p:ext uri="{BB962C8B-B14F-4D97-AF65-F5344CB8AC3E}">
        <p14:creationId xmlns:p14="http://schemas.microsoft.com/office/powerpoint/2010/main" val="785543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Baghdad"/>
              </a:rPr>
              <a:t>Describing the relationship</a:t>
            </a:r>
            <a:endParaRPr lang="en-GB" sz="4000" b="1" dirty="0">
              <a:latin typeface="Baghdad"/>
            </a:endParaRPr>
          </a:p>
        </p:txBody>
      </p:sp>
      <p:sp>
        <p:nvSpPr>
          <p:cNvPr id="4" name="Text Box 2"/>
          <p:cNvSpPr txBox="1">
            <a:spLocks noChangeArrowheads="1"/>
          </p:cNvSpPr>
          <p:nvPr/>
        </p:nvSpPr>
        <p:spPr bwMode="auto">
          <a:xfrm>
            <a:off x="647701" y="1412776"/>
            <a:ext cx="3708275" cy="1512168"/>
          </a:xfrm>
          <a:prstGeom prst="rect">
            <a:avLst/>
          </a:prstGeom>
          <a:solidFill>
            <a:schemeClr val="accent1">
              <a:lumMod val="60000"/>
              <a:lumOff val="40000"/>
            </a:schemeClr>
          </a:solidFill>
          <a:ln>
            <a:solidFill>
              <a:schemeClr val="tx1"/>
            </a:solidFill>
          </a:ln>
          <a:effectLst/>
        </p:spPr>
        <p:txBody>
          <a:bodyPr lIns="90000" tIns="45000" rIns="90000" bIns="45000"/>
          <a:lstStyle>
            <a:lvl1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1pPr>
            <a:lvl2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2pPr>
            <a:lvl3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3pPr>
            <a:lvl4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4pPr>
            <a:lvl5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9pPr>
          </a:lstStyle>
          <a:p>
            <a:pPr eaLnBrk="1">
              <a:lnSpc>
                <a:spcPct val="114000"/>
              </a:lnSpc>
              <a:spcAft>
                <a:spcPts val="1425"/>
              </a:spcAft>
            </a:pPr>
            <a:r>
              <a:rPr lang="en-GB" altLang="en-US" sz="2200" b="1" i="1" dirty="0" smtClean="0">
                <a:latin typeface="Baghdad" charset="0"/>
              </a:rPr>
              <a:t>Family Ministry</a:t>
            </a:r>
          </a:p>
          <a:p>
            <a:pPr eaLnBrk="1">
              <a:lnSpc>
                <a:spcPct val="114000"/>
              </a:lnSpc>
              <a:spcAft>
                <a:spcPts val="1425"/>
              </a:spcAft>
            </a:pPr>
            <a:r>
              <a:rPr lang="en-GB" altLang="en-US" sz="2200" dirty="0" smtClean="0">
                <a:latin typeface="Baghdad" charset="0"/>
              </a:rPr>
              <a:t>It takes parents (a father) to raise a child</a:t>
            </a:r>
            <a:endParaRPr lang="en-GB" altLang="en-US" sz="2200" dirty="0">
              <a:latin typeface="Baghdad" charset="0"/>
              <a:cs typeface="Tahoma" pitchFamily="32" charset="0"/>
            </a:endParaRPr>
          </a:p>
        </p:txBody>
      </p:sp>
      <p:sp>
        <p:nvSpPr>
          <p:cNvPr id="5" name="Rectangle 1"/>
          <p:cNvSpPr txBox="1">
            <a:spLocks noChangeArrowheads="1"/>
          </p:cNvSpPr>
          <p:nvPr/>
        </p:nvSpPr>
        <p:spPr>
          <a:xfrm>
            <a:off x="4860031" y="1412776"/>
            <a:ext cx="3672409" cy="1512168"/>
          </a:xfrm>
          <a:prstGeom prst="rect">
            <a:avLst/>
          </a:prstGeom>
          <a:solidFill>
            <a:schemeClr val="accent2">
              <a:lumMod val="40000"/>
              <a:lumOff val="60000"/>
            </a:schemeClr>
          </a:solidFill>
          <a:ln>
            <a:solidFill>
              <a:schemeClr val="tx1"/>
            </a:solidFill>
          </a:ln>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14000"/>
              </a:lnSpc>
              <a:spcAft>
                <a:spcPts val="600"/>
              </a:spcAft>
              <a:tabLst>
                <a:tab pos="723900" algn="l"/>
                <a:tab pos="1447800" algn="l"/>
                <a:tab pos="2171700" algn="l"/>
                <a:tab pos="2895600" algn="l"/>
                <a:tab pos="3619500" algn="l"/>
                <a:tab pos="4343400" algn="l"/>
                <a:tab pos="5067300" algn="l"/>
              </a:tabLst>
              <a:defRPr/>
            </a:pPr>
            <a:r>
              <a:rPr lang="en-GB" altLang="en-US" sz="2200" b="1" i="1" dirty="0">
                <a:latin typeface="Baghdad" charset="0"/>
              </a:rPr>
              <a:t>Intergenerational Church</a:t>
            </a:r>
          </a:p>
          <a:p>
            <a:pPr algn="l">
              <a:lnSpc>
                <a:spcPct val="114000"/>
              </a:lnSpc>
              <a:spcAft>
                <a:spcPts val="600"/>
              </a:spcAft>
              <a:tabLst>
                <a:tab pos="723900" algn="l"/>
                <a:tab pos="1447800" algn="l"/>
                <a:tab pos="2171700" algn="l"/>
                <a:tab pos="2895600" algn="l"/>
                <a:tab pos="3619500" algn="l"/>
                <a:tab pos="4343400" algn="l"/>
                <a:tab pos="5067300" algn="l"/>
              </a:tabLst>
              <a:defRPr/>
            </a:pPr>
            <a:r>
              <a:rPr lang="en-GB" altLang="en-US" sz="2200" dirty="0" smtClean="0">
                <a:latin typeface="Baghdad" charset="0"/>
              </a:rPr>
              <a:t>It take a church to raise a child</a:t>
            </a:r>
            <a:endParaRPr lang="en-GB" altLang="en-US" sz="2200" dirty="0">
              <a:latin typeface="Baghdad" charset="0"/>
              <a:cs typeface="Tahoma" pitchFamily="32" charset="0"/>
            </a:endParaRPr>
          </a:p>
        </p:txBody>
      </p:sp>
    </p:spTree>
    <p:extLst>
      <p:ext uri="{BB962C8B-B14F-4D97-AF65-F5344CB8AC3E}">
        <p14:creationId xmlns:p14="http://schemas.microsoft.com/office/powerpoint/2010/main" val="1311614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Baghdad"/>
              </a:rPr>
              <a:t>Describing the relationship</a:t>
            </a:r>
            <a:endParaRPr lang="en-GB" sz="4000" b="1" dirty="0">
              <a:latin typeface="Baghdad"/>
            </a:endParaRPr>
          </a:p>
        </p:txBody>
      </p:sp>
      <p:sp>
        <p:nvSpPr>
          <p:cNvPr id="3" name="TextBox 2"/>
          <p:cNvSpPr txBox="1"/>
          <p:nvPr/>
        </p:nvSpPr>
        <p:spPr>
          <a:xfrm>
            <a:off x="738673" y="1844823"/>
            <a:ext cx="7488832" cy="1569660"/>
          </a:xfrm>
          <a:prstGeom prst="rect">
            <a:avLst/>
          </a:prstGeom>
          <a:noFill/>
        </p:spPr>
        <p:txBody>
          <a:bodyPr wrap="square" rtlCol="0">
            <a:spAutoFit/>
          </a:bodyPr>
          <a:lstStyle/>
          <a:p>
            <a:pPr marL="457200" indent="-457200">
              <a:buFont typeface="Arial" panose="020B0604020202020204" pitchFamily="34" charset="0"/>
              <a:buChar char="•"/>
            </a:pPr>
            <a:r>
              <a:rPr lang="en-GB" sz="3200" dirty="0" smtClean="0">
                <a:latin typeface="Baghdad"/>
              </a:rPr>
              <a:t>Need to avoid going completely one way or the other in a way that does not do justice to the Biblical witness</a:t>
            </a:r>
          </a:p>
        </p:txBody>
      </p:sp>
    </p:spTree>
    <p:extLst>
      <p:ext uri="{BB962C8B-B14F-4D97-AF65-F5344CB8AC3E}">
        <p14:creationId xmlns:p14="http://schemas.microsoft.com/office/powerpoint/2010/main" val="1336050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Baghdad"/>
              </a:rPr>
              <a:t>Describing the relationship</a:t>
            </a:r>
            <a:endParaRPr lang="en-GB" sz="4000" b="1" dirty="0">
              <a:latin typeface="Baghdad"/>
            </a:endParaRPr>
          </a:p>
        </p:txBody>
      </p:sp>
      <p:sp>
        <p:nvSpPr>
          <p:cNvPr id="3" name="TextBox 2"/>
          <p:cNvSpPr txBox="1"/>
          <p:nvPr/>
        </p:nvSpPr>
        <p:spPr>
          <a:xfrm>
            <a:off x="611560" y="1772816"/>
            <a:ext cx="7632848" cy="1077218"/>
          </a:xfrm>
          <a:prstGeom prst="rect">
            <a:avLst/>
          </a:prstGeom>
          <a:noFill/>
        </p:spPr>
        <p:txBody>
          <a:bodyPr wrap="square" rtlCol="0">
            <a:spAutoFit/>
          </a:bodyPr>
          <a:lstStyle/>
          <a:p>
            <a:pPr marL="457200" indent="-457200">
              <a:buFont typeface="Arial" panose="020B0604020202020204" pitchFamily="34" charset="0"/>
              <a:buChar char="•"/>
            </a:pPr>
            <a:r>
              <a:rPr lang="en-GB" sz="3200" dirty="0" smtClean="0">
                <a:latin typeface="Baghdad"/>
              </a:rPr>
              <a:t>If it’s not one or the other then how do we connect the two?</a:t>
            </a:r>
            <a:endParaRPr lang="en-GB" sz="3200" dirty="0">
              <a:latin typeface="Baghdad"/>
            </a:endParaRPr>
          </a:p>
        </p:txBody>
      </p:sp>
    </p:spTree>
    <p:extLst>
      <p:ext uri="{BB962C8B-B14F-4D97-AF65-F5344CB8AC3E}">
        <p14:creationId xmlns:p14="http://schemas.microsoft.com/office/powerpoint/2010/main" val="1731481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Baghdad"/>
              </a:rPr>
              <a:t>Describing the relationship</a:t>
            </a:r>
            <a:endParaRPr lang="en-GB" sz="4000" b="1" dirty="0">
              <a:latin typeface="Baghdad"/>
            </a:endParaRPr>
          </a:p>
        </p:txBody>
      </p:sp>
      <p:sp>
        <p:nvSpPr>
          <p:cNvPr id="3" name="TextBox 2"/>
          <p:cNvSpPr txBox="1"/>
          <p:nvPr/>
        </p:nvSpPr>
        <p:spPr>
          <a:xfrm>
            <a:off x="611560" y="1772816"/>
            <a:ext cx="7632848" cy="2554545"/>
          </a:xfrm>
          <a:prstGeom prst="rect">
            <a:avLst/>
          </a:prstGeom>
          <a:noFill/>
        </p:spPr>
        <p:txBody>
          <a:bodyPr wrap="square" rtlCol="0">
            <a:spAutoFit/>
          </a:bodyPr>
          <a:lstStyle/>
          <a:p>
            <a:pPr marL="457200" indent="-457200">
              <a:buFont typeface="Arial" panose="020B0604020202020204" pitchFamily="34" charset="0"/>
              <a:buChar char="•"/>
            </a:pPr>
            <a:r>
              <a:rPr lang="en-GB" sz="3200" dirty="0" smtClean="0">
                <a:latin typeface="Baghdad"/>
              </a:rPr>
              <a:t>Recognise that:</a:t>
            </a:r>
          </a:p>
          <a:p>
            <a:pPr marL="914400" lvl="1" indent="-457200">
              <a:buFont typeface="Courier New" panose="02070309020205020404" pitchFamily="49" charset="0"/>
              <a:buChar char="o"/>
            </a:pPr>
            <a:r>
              <a:rPr lang="en-GB" sz="3200" dirty="0" smtClean="0">
                <a:latin typeface="Baghdad"/>
              </a:rPr>
              <a:t>biological and legal families area creation ordinance and blessing;</a:t>
            </a:r>
          </a:p>
          <a:p>
            <a:pPr marL="914400" lvl="1" indent="-457200">
              <a:buFont typeface="Courier New" panose="02070309020205020404" pitchFamily="49" charset="0"/>
              <a:buChar char="o"/>
            </a:pPr>
            <a:r>
              <a:rPr lang="en-GB" sz="3200" dirty="0" smtClean="0">
                <a:latin typeface="Baghdad"/>
              </a:rPr>
              <a:t>Church is a redemption ordinance and blessing;</a:t>
            </a:r>
            <a:endParaRPr lang="en-GB" sz="3200" dirty="0">
              <a:latin typeface="Baghdad"/>
            </a:endParaRPr>
          </a:p>
        </p:txBody>
      </p:sp>
    </p:spTree>
    <p:extLst>
      <p:ext uri="{BB962C8B-B14F-4D97-AF65-F5344CB8AC3E}">
        <p14:creationId xmlns:p14="http://schemas.microsoft.com/office/powerpoint/2010/main" val="1545404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Baghdad"/>
              </a:rPr>
              <a:t>Salvation history</a:t>
            </a:r>
            <a:endParaRPr lang="en-GB" sz="4000" b="1" dirty="0">
              <a:latin typeface="Baghdad"/>
            </a:endParaRPr>
          </a:p>
        </p:txBody>
      </p:sp>
      <p:sp>
        <p:nvSpPr>
          <p:cNvPr id="7" name="Freeform 6"/>
          <p:cNvSpPr/>
          <p:nvPr/>
        </p:nvSpPr>
        <p:spPr>
          <a:xfrm>
            <a:off x="1835696" y="2276872"/>
            <a:ext cx="5739340" cy="3600400"/>
          </a:xfrm>
          <a:custGeom>
            <a:avLst/>
            <a:gdLst>
              <a:gd name="connsiteX0" fmla="*/ 0 w 6531428"/>
              <a:gd name="connsiteY0" fmla="*/ 21772 h 3984176"/>
              <a:gd name="connsiteX1" fmla="*/ 3429000 w 6531428"/>
              <a:gd name="connsiteY1" fmla="*/ 3984172 h 3984176"/>
              <a:gd name="connsiteX2" fmla="*/ 6531428 w 6531428"/>
              <a:gd name="connsiteY2" fmla="*/ 0 h 3984176"/>
            </a:gdLst>
            <a:ahLst/>
            <a:cxnLst>
              <a:cxn ang="0">
                <a:pos x="connsiteX0" y="connsiteY0"/>
              </a:cxn>
              <a:cxn ang="0">
                <a:pos x="connsiteX1" y="connsiteY1"/>
              </a:cxn>
              <a:cxn ang="0">
                <a:pos x="connsiteX2" y="connsiteY2"/>
              </a:cxn>
            </a:cxnLst>
            <a:rect l="l" t="t" r="r" b="b"/>
            <a:pathLst>
              <a:path w="6531428" h="3984176">
                <a:moveTo>
                  <a:pt x="0" y="21772"/>
                </a:moveTo>
                <a:cubicBezTo>
                  <a:pt x="1170214" y="2004786"/>
                  <a:pt x="2340429" y="3987801"/>
                  <a:pt x="3429000" y="3984172"/>
                </a:cubicBezTo>
                <a:cubicBezTo>
                  <a:pt x="4517571" y="3980543"/>
                  <a:pt x="5524499" y="1990271"/>
                  <a:pt x="6531428" y="0"/>
                </a:cubicBezTo>
              </a:path>
            </a:pathLst>
          </a:cu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43508" y="1277285"/>
            <a:ext cx="1800200" cy="584775"/>
          </a:xfrm>
          <a:prstGeom prst="rect">
            <a:avLst/>
          </a:prstGeom>
          <a:noFill/>
          <a:ln>
            <a:solidFill>
              <a:schemeClr val="tx1"/>
            </a:solidFill>
          </a:ln>
        </p:spPr>
        <p:txBody>
          <a:bodyPr wrap="square" rtlCol="0">
            <a:spAutoFit/>
          </a:bodyPr>
          <a:lstStyle/>
          <a:p>
            <a:r>
              <a:rPr lang="en-GB" sz="3200" dirty="0" smtClean="0">
                <a:latin typeface="Baghdad"/>
              </a:rPr>
              <a:t>Creation</a:t>
            </a:r>
            <a:endParaRPr lang="en-GB" sz="3200" dirty="0">
              <a:latin typeface="Baghdad"/>
            </a:endParaRPr>
          </a:p>
        </p:txBody>
      </p:sp>
      <p:sp>
        <p:nvSpPr>
          <p:cNvPr id="9" name="TextBox 8"/>
          <p:cNvSpPr txBox="1"/>
          <p:nvPr/>
        </p:nvSpPr>
        <p:spPr>
          <a:xfrm>
            <a:off x="6300192" y="1591124"/>
            <a:ext cx="2318960" cy="584775"/>
          </a:xfrm>
          <a:prstGeom prst="rect">
            <a:avLst/>
          </a:prstGeom>
          <a:noFill/>
          <a:ln>
            <a:solidFill>
              <a:schemeClr val="tx1"/>
            </a:solidFill>
          </a:ln>
        </p:spPr>
        <p:txBody>
          <a:bodyPr wrap="square" rtlCol="0">
            <a:spAutoFit/>
          </a:bodyPr>
          <a:lstStyle/>
          <a:p>
            <a:r>
              <a:rPr lang="en-GB" sz="3200" dirty="0" smtClean="0">
                <a:latin typeface="Baghdad"/>
              </a:rPr>
              <a:t>Re-creation</a:t>
            </a:r>
            <a:endParaRPr lang="en-GB" sz="3200" dirty="0">
              <a:latin typeface="Baghdad"/>
            </a:endParaRPr>
          </a:p>
        </p:txBody>
      </p:sp>
      <p:sp>
        <p:nvSpPr>
          <p:cNvPr id="10" name="TextBox 9"/>
          <p:cNvSpPr txBox="1"/>
          <p:nvPr/>
        </p:nvSpPr>
        <p:spPr>
          <a:xfrm>
            <a:off x="1943708" y="1862060"/>
            <a:ext cx="864096" cy="584775"/>
          </a:xfrm>
          <a:prstGeom prst="rect">
            <a:avLst/>
          </a:prstGeom>
          <a:noFill/>
          <a:ln>
            <a:solidFill>
              <a:schemeClr val="tx1"/>
            </a:solidFill>
          </a:ln>
        </p:spPr>
        <p:txBody>
          <a:bodyPr wrap="square" rtlCol="0">
            <a:spAutoFit/>
          </a:bodyPr>
          <a:lstStyle/>
          <a:p>
            <a:r>
              <a:rPr lang="en-GB" sz="3200" dirty="0" smtClean="0">
                <a:latin typeface="Baghdad"/>
              </a:rPr>
              <a:t>Fall</a:t>
            </a:r>
            <a:endParaRPr lang="en-GB" sz="3200" dirty="0">
              <a:latin typeface="Baghdad"/>
            </a:endParaRPr>
          </a:p>
        </p:txBody>
      </p:sp>
      <p:cxnSp>
        <p:nvCxnSpPr>
          <p:cNvPr id="12" name="Straight Connector 11"/>
          <p:cNvCxnSpPr/>
          <p:nvPr/>
        </p:nvCxnSpPr>
        <p:spPr>
          <a:xfrm flipH="1">
            <a:off x="0" y="2345704"/>
            <a:ext cx="1835696" cy="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707904" y="6021287"/>
            <a:ext cx="2376264" cy="584775"/>
          </a:xfrm>
          <a:prstGeom prst="rect">
            <a:avLst/>
          </a:prstGeom>
          <a:noFill/>
          <a:ln>
            <a:solidFill>
              <a:schemeClr val="tx1"/>
            </a:solidFill>
          </a:ln>
        </p:spPr>
        <p:txBody>
          <a:bodyPr wrap="square" rtlCol="0">
            <a:spAutoFit/>
          </a:bodyPr>
          <a:lstStyle/>
          <a:p>
            <a:r>
              <a:rPr lang="en-GB" sz="3200" dirty="0" smtClean="0">
                <a:latin typeface="Baghdad"/>
              </a:rPr>
              <a:t>Redemption</a:t>
            </a:r>
            <a:endParaRPr lang="en-GB" sz="3200" dirty="0">
              <a:latin typeface="Baghdad"/>
            </a:endParaRPr>
          </a:p>
        </p:txBody>
      </p:sp>
    </p:spTree>
    <p:extLst>
      <p:ext uri="{BB962C8B-B14F-4D97-AF65-F5344CB8AC3E}">
        <p14:creationId xmlns:p14="http://schemas.microsoft.com/office/powerpoint/2010/main" val="1701762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475656" y="908720"/>
            <a:ext cx="0" cy="47525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475656" y="5661248"/>
            <a:ext cx="61926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475656" y="1124744"/>
            <a:ext cx="5904656" cy="424411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31632" y="1511530"/>
            <a:ext cx="1584176" cy="584775"/>
          </a:xfrm>
          <a:prstGeom prst="rect">
            <a:avLst/>
          </a:prstGeom>
          <a:noFill/>
        </p:spPr>
        <p:txBody>
          <a:bodyPr wrap="square" rtlCol="0">
            <a:spAutoFit/>
          </a:bodyPr>
          <a:lstStyle/>
          <a:p>
            <a:r>
              <a:rPr lang="en-GB" sz="3200" dirty="0" smtClean="0">
                <a:latin typeface="Baghdad"/>
              </a:rPr>
              <a:t>Church</a:t>
            </a:r>
            <a:endParaRPr lang="en-GB" sz="3200" dirty="0">
              <a:latin typeface="Baghdad"/>
            </a:endParaRPr>
          </a:p>
        </p:txBody>
      </p:sp>
      <p:sp>
        <p:nvSpPr>
          <p:cNvPr id="14" name="TextBox 13"/>
          <p:cNvSpPr txBox="1"/>
          <p:nvPr/>
        </p:nvSpPr>
        <p:spPr>
          <a:xfrm>
            <a:off x="6975648" y="4441467"/>
            <a:ext cx="1440160" cy="584775"/>
          </a:xfrm>
          <a:prstGeom prst="rect">
            <a:avLst/>
          </a:prstGeom>
          <a:noFill/>
        </p:spPr>
        <p:txBody>
          <a:bodyPr wrap="square" rtlCol="0">
            <a:spAutoFit/>
          </a:bodyPr>
          <a:lstStyle/>
          <a:p>
            <a:r>
              <a:rPr lang="en-GB" sz="3200" dirty="0" smtClean="0">
                <a:latin typeface="Baghdad"/>
              </a:rPr>
              <a:t>Family</a:t>
            </a:r>
            <a:endParaRPr lang="en-GB" sz="3200" dirty="0">
              <a:latin typeface="Baghdad"/>
            </a:endParaRPr>
          </a:p>
        </p:txBody>
      </p:sp>
      <p:sp>
        <p:nvSpPr>
          <p:cNvPr id="15" name="TextBox 14"/>
          <p:cNvSpPr txBox="1"/>
          <p:nvPr/>
        </p:nvSpPr>
        <p:spPr>
          <a:xfrm>
            <a:off x="3779912" y="6178685"/>
            <a:ext cx="2016224" cy="523220"/>
          </a:xfrm>
          <a:prstGeom prst="rect">
            <a:avLst/>
          </a:prstGeom>
          <a:noFill/>
        </p:spPr>
        <p:txBody>
          <a:bodyPr wrap="square" rtlCol="0">
            <a:spAutoFit/>
          </a:bodyPr>
          <a:lstStyle/>
          <a:p>
            <a:r>
              <a:rPr lang="en-GB" sz="2800" dirty="0" smtClean="0">
                <a:latin typeface="Baghdad"/>
              </a:rPr>
              <a:t>Time/age</a:t>
            </a:r>
            <a:endParaRPr lang="en-GB" sz="2800" dirty="0">
              <a:latin typeface="Baghdad"/>
            </a:endParaRPr>
          </a:p>
        </p:txBody>
      </p:sp>
      <p:sp>
        <p:nvSpPr>
          <p:cNvPr id="16" name="TextBox 15"/>
          <p:cNvSpPr txBox="1"/>
          <p:nvPr/>
        </p:nvSpPr>
        <p:spPr>
          <a:xfrm rot="16200000">
            <a:off x="-1556794" y="3315761"/>
            <a:ext cx="4032448" cy="523220"/>
          </a:xfrm>
          <a:prstGeom prst="rect">
            <a:avLst/>
          </a:prstGeom>
          <a:noFill/>
        </p:spPr>
        <p:txBody>
          <a:bodyPr wrap="square" rtlCol="0">
            <a:spAutoFit/>
          </a:bodyPr>
          <a:lstStyle/>
          <a:p>
            <a:r>
              <a:rPr lang="en-GB" sz="2800" dirty="0" smtClean="0">
                <a:latin typeface="Baghdad"/>
              </a:rPr>
              <a:t>Primacy in discipleship</a:t>
            </a:r>
            <a:endParaRPr lang="en-GB" sz="2800" dirty="0">
              <a:latin typeface="Baghdad"/>
            </a:endParaRPr>
          </a:p>
        </p:txBody>
      </p:sp>
      <p:sp>
        <p:nvSpPr>
          <p:cNvPr id="17" name="TextBox 16"/>
          <p:cNvSpPr txBox="1"/>
          <p:nvPr/>
        </p:nvSpPr>
        <p:spPr>
          <a:xfrm>
            <a:off x="1043608" y="5661248"/>
            <a:ext cx="432048" cy="523220"/>
          </a:xfrm>
          <a:prstGeom prst="rect">
            <a:avLst/>
          </a:prstGeom>
          <a:noFill/>
        </p:spPr>
        <p:txBody>
          <a:bodyPr wrap="square" rtlCol="0">
            <a:spAutoFit/>
          </a:bodyPr>
          <a:lstStyle/>
          <a:p>
            <a:r>
              <a:rPr lang="en-GB" sz="2800" dirty="0" smtClean="0">
                <a:latin typeface="Baghdad"/>
              </a:rPr>
              <a:t>0</a:t>
            </a:r>
            <a:endParaRPr lang="en-GB" sz="2800" dirty="0">
              <a:latin typeface="Baghdad"/>
            </a:endParaRPr>
          </a:p>
        </p:txBody>
      </p:sp>
      <p:sp>
        <p:nvSpPr>
          <p:cNvPr id="18" name="TextBox 17"/>
          <p:cNvSpPr txBox="1"/>
          <p:nvPr/>
        </p:nvSpPr>
        <p:spPr>
          <a:xfrm>
            <a:off x="459430" y="735524"/>
            <a:ext cx="936104" cy="523220"/>
          </a:xfrm>
          <a:prstGeom prst="rect">
            <a:avLst/>
          </a:prstGeom>
          <a:noFill/>
        </p:spPr>
        <p:txBody>
          <a:bodyPr wrap="square" rtlCol="0">
            <a:spAutoFit/>
          </a:bodyPr>
          <a:lstStyle/>
          <a:p>
            <a:r>
              <a:rPr lang="en-GB" sz="2800" dirty="0" smtClean="0">
                <a:latin typeface="Baghdad"/>
              </a:rPr>
              <a:t>100</a:t>
            </a:r>
            <a:endParaRPr lang="en-GB" sz="2800" dirty="0">
              <a:latin typeface="Baghdad"/>
            </a:endParaRPr>
          </a:p>
        </p:txBody>
      </p:sp>
      <p:sp>
        <p:nvSpPr>
          <p:cNvPr id="19" name="TextBox 18"/>
          <p:cNvSpPr txBox="1"/>
          <p:nvPr/>
        </p:nvSpPr>
        <p:spPr>
          <a:xfrm>
            <a:off x="6615608" y="5805264"/>
            <a:ext cx="1080120" cy="523220"/>
          </a:xfrm>
          <a:prstGeom prst="rect">
            <a:avLst/>
          </a:prstGeom>
          <a:noFill/>
        </p:spPr>
        <p:txBody>
          <a:bodyPr wrap="square" rtlCol="0">
            <a:spAutoFit/>
          </a:bodyPr>
          <a:lstStyle/>
          <a:p>
            <a:r>
              <a:rPr lang="en-GB" sz="2800" dirty="0" smtClean="0"/>
              <a:t>Adult</a:t>
            </a:r>
            <a:endParaRPr lang="en-GB" sz="2800" dirty="0"/>
          </a:p>
        </p:txBody>
      </p:sp>
      <p:cxnSp>
        <p:nvCxnSpPr>
          <p:cNvPr id="24" name="Straight Connector 23"/>
          <p:cNvCxnSpPr/>
          <p:nvPr/>
        </p:nvCxnSpPr>
        <p:spPr>
          <a:xfrm>
            <a:off x="1475656" y="1258744"/>
            <a:ext cx="6192688" cy="4110116"/>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7965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Baghdad"/>
              </a:rPr>
              <a:t>Describing the relationship</a:t>
            </a:r>
            <a:endParaRPr lang="en-GB" sz="4000" b="1" dirty="0">
              <a:latin typeface="Baghdad"/>
            </a:endParaRPr>
          </a:p>
        </p:txBody>
      </p:sp>
      <p:sp>
        <p:nvSpPr>
          <p:cNvPr id="3" name="TextBox 2"/>
          <p:cNvSpPr txBox="1"/>
          <p:nvPr/>
        </p:nvSpPr>
        <p:spPr>
          <a:xfrm>
            <a:off x="611560" y="1772816"/>
            <a:ext cx="7632848" cy="2554545"/>
          </a:xfrm>
          <a:prstGeom prst="rect">
            <a:avLst/>
          </a:prstGeom>
          <a:noFill/>
        </p:spPr>
        <p:txBody>
          <a:bodyPr wrap="square" rtlCol="0">
            <a:spAutoFit/>
          </a:bodyPr>
          <a:lstStyle/>
          <a:p>
            <a:pPr marL="457200" indent="-457200">
              <a:buFont typeface="Arial" panose="020B0604020202020204" pitchFamily="34" charset="0"/>
              <a:buChar char="•"/>
            </a:pPr>
            <a:r>
              <a:rPr lang="en-GB" sz="3200" dirty="0" smtClean="0">
                <a:latin typeface="Baghdad"/>
              </a:rPr>
              <a:t>Aim of biological/legal guardians is not merely to disciple Y&amp;C into the faith (universal church), but into the church (local church with </a:t>
            </a:r>
            <a:r>
              <a:rPr lang="en-GB" sz="3200" dirty="0" err="1" smtClean="0">
                <a:latin typeface="Baghdad"/>
              </a:rPr>
              <a:t>discipling</a:t>
            </a:r>
            <a:r>
              <a:rPr lang="en-GB" sz="3200" dirty="0" smtClean="0">
                <a:latin typeface="Baghdad"/>
              </a:rPr>
              <a:t> /shepherding at its heart);</a:t>
            </a:r>
          </a:p>
        </p:txBody>
      </p:sp>
    </p:spTree>
    <p:extLst>
      <p:ext uri="{BB962C8B-B14F-4D97-AF65-F5344CB8AC3E}">
        <p14:creationId xmlns:p14="http://schemas.microsoft.com/office/powerpoint/2010/main" val="1912175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Baghdad"/>
              </a:rPr>
              <a:t>Describing the relationship</a:t>
            </a:r>
            <a:endParaRPr lang="en-GB" sz="4000" b="1" dirty="0">
              <a:latin typeface="Baghdad"/>
            </a:endParaRPr>
          </a:p>
        </p:txBody>
      </p:sp>
      <p:sp>
        <p:nvSpPr>
          <p:cNvPr id="3" name="TextBox 2"/>
          <p:cNvSpPr txBox="1"/>
          <p:nvPr/>
        </p:nvSpPr>
        <p:spPr>
          <a:xfrm>
            <a:off x="611560" y="1772816"/>
            <a:ext cx="7632848" cy="2554545"/>
          </a:xfrm>
          <a:prstGeom prst="rect">
            <a:avLst/>
          </a:prstGeom>
          <a:noFill/>
        </p:spPr>
        <p:txBody>
          <a:bodyPr wrap="square" rtlCol="0">
            <a:spAutoFit/>
          </a:bodyPr>
          <a:lstStyle/>
          <a:p>
            <a:pPr marL="457200" indent="-457200">
              <a:buFont typeface="Arial" panose="020B0604020202020204" pitchFamily="34" charset="0"/>
              <a:buChar char="•"/>
            </a:pPr>
            <a:r>
              <a:rPr lang="en-GB" sz="3200" dirty="0" smtClean="0">
                <a:latin typeface="Baghdad"/>
              </a:rPr>
              <a:t>Aim of biological/legal guardians is not merely to disciple Y&amp;C into the faith, but into the church;</a:t>
            </a:r>
          </a:p>
          <a:p>
            <a:pPr marL="457200" indent="-457200">
              <a:buFont typeface="Arial" panose="020B0604020202020204" pitchFamily="34" charset="0"/>
              <a:buChar char="•"/>
            </a:pPr>
            <a:r>
              <a:rPr lang="en-GB" sz="3200" dirty="0" smtClean="0">
                <a:latin typeface="Baghdad"/>
              </a:rPr>
              <a:t>Almost like handing over pastoral responsibility.</a:t>
            </a:r>
            <a:endParaRPr lang="en-GB" sz="3200" dirty="0">
              <a:latin typeface="Baghdad"/>
            </a:endParaRPr>
          </a:p>
        </p:txBody>
      </p:sp>
    </p:spTree>
    <p:extLst>
      <p:ext uri="{BB962C8B-B14F-4D97-AF65-F5344CB8AC3E}">
        <p14:creationId xmlns:p14="http://schemas.microsoft.com/office/powerpoint/2010/main" val="790367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Baghdad"/>
              </a:rPr>
              <a:t>Before getting practical see this as a mind set a way of seeing</a:t>
            </a:r>
            <a:endParaRPr lang="en-GB" b="1" dirty="0">
              <a:latin typeface="Baghdad"/>
            </a:endParaRPr>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0497"/>
            <a:ext cx="7632848" cy="445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4104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Baghdad"/>
              </a:rPr>
              <a:t>If these are important how can we partner together well?</a:t>
            </a:r>
            <a:endParaRPr lang="en-GB" b="1" dirty="0">
              <a:latin typeface="Baghdad"/>
            </a:endParaRPr>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0497"/>
            <a:ext cx="7632848" cy="445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8781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latin typeface="Baghdad"/>
              </a:rPr>
              <a:t>What’s I’m assuming</a:t>
            </a:r>
            <a:endParaRPr lang="en-GB" sz="4000" dirty="0">
              <a:latin typeface="Baghdad"/>
            </a:endParaRPr>
          </a:p>
        </p:txBody>
      </p:sp>
      <p:sp>
        <p:nvSpPr>
          <p:cNvPr id="3" name="Content Placeholder 2"/>
          <p:cNvSpPr>
            <a:spLocks noGrp="1"/>
          </p:cNvSpPr>
          <p:nvPr>
            <p:ph idx="1"/>
          </p:nvPr>
        </p:nvSpPr>
        <p:spPr/>
        <p:txBody>
          <a:bodyPr/>
          <a:lstStyle/>
          <a:p>
            <a:r>
              <a:rPr lang="en-GB" dirty="0" smtClean="0">
                <a:latin typeface="Baghdad"/>
              </a:rPr>
              <a:t>That we all want youth and children to become disciples of Christ;</a:t>
            </a:r>
          </a:p>
          <a:p>
            <a:pPr marL="0" indent="0">
              <a:buNone/>
            </a:pPr>
            <a:endParaRPr lang="en-GB" dirty="0">
              <a:latin typeface="Baghdad"/>
            </a:endParaRPr>
          </a:p>
        </p:txBody>
      </p:sp>
    </p:spTree>
    <p:extLst>
      <p:ext uri="{BB962C8B-B14F-4D97-AF65-F5344CB8AC3E}">
        <p14:creationId xmlns:p14="http://schemas.microsoft.com/office/powerpoint/2010/main" val="3871579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Baghdad"/>
              </a:rPr>
              <a:t>Partnering in support of the bio-legal family?</a:t>
            </a:r>
            <a:endParaRPr lang="en-GB" b="1" dirty="0">
              <a:latin typeface="Baghdad"/>
            </a:endParaRPr>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0497"/>
            <a:ext cx="7632848" cy="445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a:off x="3080859" y="3501008"/>
            <a:ext cx="987085"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851920" y="5013176"/>
            <a:ext cx="100811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732240" y="1628800"/>
            <a:ext cx="1944216" cy="317009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n-US" sz="20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623367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Baghdad"/>
              </a:rPr>
              <a:t>Partnering in support of the bio-legal family</a:t>
            </a:r>
            <a:endParaRPr lang="en-GB" b="1" dirty="0">
              <a:latin typeface="Baghdad"/>
            </a:endParaRPr>
          </a:p>
        </p:txBody>
      </p:sp>
      <p:sp>
        <p:nvSpPr>
          <p:cNvPr id="3" name="Content Placeholder 2"/>
          <p:cNvSpPr>
            <a:spLocks noGrp="1"/>
          </p:cNvSpPr>
          <p:nvPr>
            <p:ph idx="1"/>
          </p:nvPr>
        </p:nvSpPr>
        <p:spPr>
          <a:xfrm>
            <a:off x="323528" y="1484784"/>
            <a:ext cx="8568952" cy="4853136"/>
          </a:xfrm>
        </p:spPr>
        <p:txBody>
          <a:bodyPr>
            <a:noAutofit/>
          </a:bodyPr>
          <a:lstStyle/>
          <a:p>
            <a:pPr>
              <a:spcBef>
                <a:spcPts val="0"/>
              </a:spcBef>
            </a:pPr>
            <a:r>
              <a:rPr lang="en-GB" sz="2000" dirty="0" smtClean="0"/>
              <a:t>Disciple them in Christ; Love them; Pray for them</a:t>
            </a:r>
          </a:p>
          <a:p>
            <a:pPr>
              <a:spcBef>
                <a:spcPts val="0"/>
              </a:spcBef>
            </a:pPr>
            <a:r>
              <a:rPr lang="en-GB" sz="2000" dirty="0" smtClean="0"/>
              <a:t>Support marriage (courses, books pastoral visiting, preaching, don’t overload parents!);</a:t>
            </a:r>
          </a:p>
          <a:p>
            <a:pPr>
              <a:spcBef>
                <a:spcPts val="0"/>
              </a:spcBef>
            </a:pPr>
            <a:r>
              <a:rPr lang="en-GB" sz="2000" dirty="0" smtClean="0"/>
              <a:t>Good examples to young people before they get married and have children;</a:t>
            </a:r>
          </a:p>
          <a:p>
            <a:pPr>
              <a:spcBef>
                <a:spcPts val="0"/>
              </a:spcBef>
            </a:pPr>
            <a:r>
              <a:rPr lang="en-GB" sz="2000" dirty="0" err="1" smtClean="0"/>
              <a:t>Bigging</a:t>
            </a:r>
            <a:r>
              <a:rPr lang="en-GB" sz="2000" dirty="0" smtClean="0"/>
              <a:t> up baptism (= corporate commitment)</a:t>
            </a:r>
          </a:p>
          <a:p>
            <a:pPr>
              <a:spcBef>
                <a:spcPts val="0"/>
              </a:spcBef>
            </a:pPr>
            <a:r>
              <a:rPr lang="en-GB" sz="2000" dirty="0" smtClean="0"/>
              <a:t>Parenting courses (before birth!), parenting as topic in pastoral visiting, preaching on parenting (in application and directly), parent mentors (older couples who are a few years down the line);</a:t>
            </a:r>
          </a:p>
          <a:p>
            <a:pPr>
              <a:spcBef>
                <a:spcPts val="0"/>
              </a:spcBef>
            </a:pPr>
            <a:r>
              <a:rPr lang="en-GB" sz="2000" dirty="0"/>
              <a:t>F</a:t>
            </a:r>
            <a:r>
              <a:rPr lang="en-GB" sz="2000" dirty="0" smtClean="0"/>
              <a:t>amily Worship resources, seminars etc.;</a:t>
            </a:r>
          </a:p>
          <a:p>
            <a:pPr>
              <a:spcBef>
                <a:spcPts val="0"/>
              </a:spcBef>
            </a:pPr>
            <a:r>
              <a:rPr lang="en-GB" sz="2000" dirty="0" smtClean="0"/>
              <a:t>Communication on what is happening in Y&amp;C’s groups;</a:t>
            </a:r>
          </a:p>
          <a:p>
            <a:pPr>
              <a:spcBef>
                <a:spcPts val="0"/>
              </a:spcBef>
            </a:pPr>
            <a:r>
              <a:rPr lang="en-GB" sz="2000" dirty="0" smtClean="0"/>
              <a:t>General practical help (</a:t>
            </a:r>
            <a:r>
              <a:rPr lang="en-GB" sz="2000" dirty="0" err="1" smtClean="0"/>
              <a:t>esp</a:t>
            </a:r>
            <a:r>
              <a:rPr lang="en-GB" sz="2000" dirty="0" smtClean="0"/>
              <a:t> in the early years)</a:t>
            </a:r>
          </a:p>
          <a:p>
            <a:pPr>
              <a:spcBef>
                <a:spcPts val="0"/>
              </a:spcBef>
            </a:pPr>
            <a:r>
              <a:rPr lang="en-GB" sz="2000" dirty="0" smtClean="0"/>
              <a:t>Help them understand the culture of Y&amp;C;</a:t>
            </a:r>
          </a:p>
          <a:p>
            <a:pPr>
              <a:spcBef>
                <a:spcPts val="0"/>
              </a:spcBef>
            </a:pPr>
            <a:r>
              <a:rPr lang="en-GB" sz="2000" dirty="0" smtClean="0"/>
              <a:t>Encourage parents with examples of what their Y&amp;C have said/done;</a:t>
            </a:r>
          </a:p>
          <a:p>
            <a:pPr>
              <a:spcBef>
                <a:spcPts val="0"/>
              </a:spcBef>
            </a:pPr>
            <a:r>
              <a:rPr lang="en-GB" sz="2000" dirty="0" smtClean="0"/>
              <a:t>Don’t provide so many Y&amp;C events that there is no room for family events or even family life!</a:t>
            </a:r>
          </a:p>
          <a:p>
            <a:pPr>
              <a:spcBef>
                <a:spcPts val="0"/>
              </a:spcBef>
            </a:pPr>
            <a:r>
              <a:rPr lang="en-GB" sz="2000" dirty="0" smtClean="0"/>
              <a:t>Don’t allow anti-parental attitudes in youth group</a:t>
            </a:r>
          </a:p>
          <a:p>
            <a:pPr>
              <a:spcBef>
                <a:spcPts val="0"/>
              </a:spcBef>
            </a:pPr>
            <a:r>
              <a:rPr lang="en-GB" sz="2000" dirty="0" smtClean="0"/>
              <a:t>Teach on Family, marriage and parenting to the youth group</a:t>
            </a:r>
          </a:p>
        </p:txBody>
      </p:sp>
    </p:spTree>
    <p:extLst>
      <p:ext uri="{BB962C8B-B14F-4D97-AF65-F5344CB8AC3E}">
        <p14:creationId xmlns:p14="http://schemas.microsoft.com/office/powerpoint/2010/main" val="30484770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Baghdad"/>
              </a:rPr>
              <a:t>Partnering in support of the wider church</a:t>
            </a:r>
            <a:endParaRPr lang="en-GB" b="1" dirty="0">
              <a:latin typeface="Baghdad"/>
            </a:endParaRPr>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0497"/>
            <a:ext cx="7632848" cy="445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4644008" y="3501008"/>
            <a:ext cx="486054" cy="7920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779912" y="5013176"/>
            <a:ext cx="108012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732240" y="1628800"/>
            <a:ext cx="1944216" cy="317009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n-US" sz="20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653927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Baghdad"/>
              </a:rPr>
              <a:t>Partnering in support of the wider church</a:t>
            </a:r>
            <a:endParaRPr lang="en-GB" b="1" dirty="0">
              <a:latin typeface="Baghdad"/>
            </a:endParaRPr>
          </a:p>
        </p:txBody>
      </p:sp>
      <p:sp>
        <p:nvSpPr>
          <p:cNvPr id="3" name="Content Placeholder 2"/>
          <p:cNvSpPr>
            <a:spLocks noGrp="1"/>
          </p:cNvSpPr>
          <p:nvPr>
            <p:ph idx="1"/>
          </p:nvPr>
        </p:nvSpPr>
        <p:spPr/>
        <p:txBody>
          <a:bodyPr>
            <a:normAutofit fontScale="70000" lnSpcReduction="20000"/>
          </a:bodyPr>
          <a:lstStyle/>
          <a:p>
            <a:r>
              <a:rPr lang="en-GB" dirty="0" smtClean="0"/>
              <a:t>Pray for the wider church and the church leaders;</a:t>
            </a:r>
          </a:p>
          <a:p>
            <a:r>
              <a:rPr lang="en-GB" dirty="0" smtClean="0"/>
              <a:t>Train church leaders in Y&amp;C ministry;</a:t>
            </a:r>
          </a:p>
          <a:p>
            <a:r>
              <a:rPr lang="en-GB" dirty="0" smtClean="0"/>
              <a:t>Prepare the family for worship</a:t>
            </a:r>
          </a:p>
          <a:p>
            <a:r>
              <a:rPr lang="en-GB" dirty="0"/>
              <a:t>Don’t </a:t>
            </a:r>
            <a:r>
              <a:rPr lang="en-GB" dirty="0" smtClean="0"/>
              <a:t>allow/foster anti-church </a:t>
            </a:r>
            <a:r>
              <a:rPr lang="en-GB" dirty="0"/>
              <a:t>attitudes in </a:t>
            </a:r>
            <a:r>
              <a:rPr lang="en-GB" dirty="0" smtClean="0"/>
              <a:t>the home or Y&amp;C groups;</a:t>
            </a:r>
          </a:p>
          <a:p>
            <a:r>
              <a:rPr lang="en-GB" dirty="0" smtClean="0"/>
              <a:t>Find out what is going on in Y&amp;C groups and talk about it at home;</a:t>
            </a:r>
          </a:p>
          <a:p>
            <a:r>
              <a:rPr lang="en-GB" dirty="0" smtClean="0"/>
              <a:t>Teach about the church in the home (our family, brothers and sisters etc</a:t>
            </a:r>
            <a:r>
              <a:rPr lang="en-GB" dirty="0"/>
              <a:t>.</a:t>
            </a:r>
            <a:r>
              <a:rPr lang="en-GB" dirty="0" smtClean="0"/>
              <a:t>)</a:t>
            </a:r>
          </a:p>
          <a:p>
            <a:r>
              <a:rPr lang="en-GB" dirty="0" smtClean="0"/>
              <a:t>Present church gatherings as central rather than a consumer choice;</a:t>
            </a:r>
          </a:p>
          <a:p>
            <a:r>
              <a:rPr lang="en-GB" dirty="0" smtClean="0"/>
              <a:t>Intentionally foster relationships between Y&amp;C (build the peer group) and Y&amp;C and older adults in the wider church;</a:t>
            </a:r>
          </a:p>
          <a:p>
            <a:r>
              <a:rPr lang="en-GB" dirty="0" smtClean="0"/>
              <a:t>Don’t work so hard at Y&amp;C groups that they naturally emerge as separate entities (e.g. branding and advertising and strategy</a:t>
            </a:r>
            <a:r>
              <a:rPr lang="en-GB" dirty="0" smtClean="0"/>
              <a:t>);</a:t>
            </a:r>
            <a:endParaRPr lang="en-GB" dirty="0" smtClean="0"/>
          </a:p>
          <a:p>
            <a:r>
              <a:rPr lang="en-GB" dirty="0" smtClean="0"/>
              <a:t>Families encouraging </a:t>
            </a:r>
            <a:r>
              <a:rPr lang="en-GB" dirty="0"/>
              <a:t>other families </a:t>
            </a:r>
            <a:r>
              <a:rPr lang="en-GB" dirty="0" smtClean="0"/>
              <a:t>in support of wider church.</a:t>
            </a:r>
            <a:endParaRPr lang="en-GB" dirty="0"/>
          </a:p>
        </p:txBody>
      </p:sp>
    </p:spTree>
    <p:extLst>
      <p:ext uri="{BB962C8B-B14F-4D97-AF65-F5344CB8AC3E}">
        <p14:creationId xmlns:p14="http://schemas.microsoft.com/office/powerpoint/2010/main" val="1081797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Baghdad"/>
              </a:rPr>
              <a:t>Partnering in support of the wider church</a:t>
            </a:r>
            <a:endParaRPr lang="en-GB" b="1" dirty="0">
              <a:latin typeface="Baghdad"/>
            </a:endParaRPr>
          </a:p>
        </p:txBody>
      </p:sp>
      <p:sp>
        <p:nvSpPr>
          <p:cNvPr id="3" name="Content Placeholder 2"/>
          <p:cNvSpPr>
            <a:spLocks noGrp="1"/>
          </p:cNvSpPr>
          <p:nvPr>
            <p:ph idx="1"/>
          </p:nvPr>
        </p:nvSpPr>
        <p:spPr/>
        <p:txBody>
          <a:bodyPr/>
          <a:lstStyle/>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0497"/>
            <a:ext cx="7632848" cy="4452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V="1">
            <a:off x="3131840" y="3501008"/>
            <a:ext cx="540060" cy="100811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4723589" y="3526904"/>
            <a:ext cx="496483" cy="98221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732240" y="1628800"/>
            <a:ext cx="1944216" cy="317009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en-US" sz="20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8089816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Baghdad"/>
              </a:rPr>
              <a:t>Partnering in support of the peer groups</a:t>
            </a:r>
            <a:endParaRPr lang="en-GB" b="1" dirty="0">
              <a:latin typeface="Baghdad"/>
            </a:endParaRPr>
          </a:p>
        </p:txBody>
      </p:sp>
      <p:sp>
        <p:nvSpPr>
          <p:cNvPr id="3" name="Content Placeholder 2"/>
          <p:cNvSpPr>
            <a:spLocks noGrp="1"/>
          </p:cNvSpPr>
          <p:nvPr>
            <p:ph idx="1"/>
          </p:nvPr>
        </p:nvSpPr>
        <p:spPr/>
        <p:txBody>
          <a:bodyPr>
            <a:normAutofit fontScale="92500" lnSpcReduction="10000"/>
          </a:bodyPr>
          <a:lstStyle/>
          <a:p>
            <a:r>
              <a:rPr lang="en-GB" dirty="0" smtClean="0"/>
              <a:t>Pray for the Y&amp;C group leaders;</a:t>
            </a:r>
          </a:p>
          <a:p>
            <a:r>
              <a:rPr lang="en-GB" dirty="0" smtClean="0"/>
              <a:t>Train Y&amp;C group leaders;</a:t>
            </a:r>
          </a:p>
          <a:p>
            <a:r>
              <a:rPr lang="en-GB" dirty="0" smtClean="0"/>
              <a:t>Volunteer for Y&amp;C groups;</a:t>
            </a:r>
          </a:p>
          <a:p>
            <a:r>
              <a:rPr lang="en-GB" dirty="0" smtClean="0"/>
              <a:t>Don’t allow/foster anti-Y&amp;C group </a:t>
            </a:r>
            <a:r>
              <a:rPr lang="en-GB" dirty="0"/>
              <a:t>attitudes in </a:t>
            </a:r>
            <a:r>
              <a:rPr lang="en-GB" dirty="0" smtClean="0"/>
              <a:t>the home or wider church;</a:t>
            </a:r>
          </a:p>
          <a:p>
            <a:r>
              <a:rPr lang="en-GB" dirty="0" smtClean="0"/>
              <a:t>Present Y&amp;C groups as central rather than a consumer choice;</a:t>
            </a:r>
          </a:p>
          <a:p>
            <a:r>
              <a:rPr lang="en-GB" dirty="0" smtClean="0"/>
              <a:t>Encourage other families to support Y&amp;C groups (invites, </a:t>
            </a:r>
            <a:r>
              <a:rPr lang="en-GB" dirty="0" smtClean="0"/>
              <a:t>lifts, </a:t>
            </a:r>
            <a:r>
              <a:rPr lang="en-GB" dirty="0" smtClean="0"/>
              <a:t>good comments etc.)</a:t>
            </a:r>
          </a:p>
        </p:txBody>
      </p:sp>
    </p:spTree>
    <p:extLst>
      <p:ext uri="{BB962C8B-B14F-4D97-AF65-F5344CB8AC3E}">
        <p14:creationId xmlns:p14="http://schemas.microsoft.com/office/powerpoint/2010/main" val="5335403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Baghdad"/>
              </a:rPr>
              <a:t>Other things a church might do that might help the partnership</a:t>
            </a:r>
            <a:endParaRPr lang="en-GB" b="1" dirty="0">
              <a:latin typeface="Baghdad"/>
            </a:endParaRPr>
          </a:p>
        </p:txBody>
      </p:sp>
      <p:sp>
        <p:nvSpPr>
          <p:cNvPr id="3" name="Content Placeholder 2"/>
          <p:cNvSpPr>
            <a:spLocks noGrp="1"/>
          </p:cNvSpPr>
          <p:nvPr>
            <p:ph idx="1"/>
          </p:nvPr>
        </p:nvSpPr>
        <p:spPr/>
        <p:txBody>
          <a:bodyPr>
            <a:normAutofit fontScale="85000" lnSpcReduction="20000"/>
          </a:bodyPr>
          <a:lstStyle/>
          <a:p>
            <a:r>
              <a:rPr lang="en-GB" dirty="0" smtClean="0"/>
              <a:t>Teach same thing in Y&amp;C groups on Sunday</a:t>
            </a:r>
          </a:p>
          <a:p>
            <a:r>
              <a:rPr lang="en-GB" dirty="0" smtClean="0"/>
              <a:t>Work at clean formal communication</a:t>
            </a:r>
          </a:p>
          <a:p>
            <a:r>
              <a:rPr lang="en-GB" dirty="0" smtClean="0"/>
              <a:t>Think carefully before </a:t>
            </a:r>
            <a:r>
              <a:rPr lang="en-GB" dirty="0" smtClean="0"/>
              <a:t>presenting </a:t>
            </a:r>
            <a:r>
              <a:rPr lang="en-GB" dirty="0" smtClean="0"/>
              <a:t>a menu of services;</a:t>
            </a:r>
          </a:p>
          <a:p>
            <a:r>
              <a:rPr lang="en-GB" dirty="0" smtClean="0"/>
              <a:t>Prepare them at each step for inclusion in wider church (e.g. transition group for move out of Sunday groups);</a:t>
            </a:r>
          </a:p>
          <a:p>
            <a:r>
              <a:rPr lang="en-GB" dirty="0" smtClean="0"/>
              <a:t>Accommodate them into church – make it accessible they are the weaker brother/sister.  e.g. style and applications in preaching, how we go about communion, singing etc.</a:t>
            </a:r>
          </a:p>
          <a:p>
            <a:r>
              <a:rPr lang="en-GB" dirty="0" smtClean="0"/>
              <a:t>Mark transitions (e.g. year 6-7; school leavers)?</a:t>
            </a:r>
          </a:p>
          <a:p>
            <a:r>
              <a:rPr lang="en-GB" dirty="0" smtClean="0"/>
              <a:t>Family Forums</a:t>
            </a:r>
          </a:p>
          <a:p>
            <a:endParaRPr lang="en-GB" dirty="0"/>
          </a:p>
        </p:txBody>
      </p:sp>
    </p:spTree>
    <p:extLst>
      <p:ext uri="{BB962C8B-B14F-4D97-AF65-F5344CB8AC3E}">
        <p14:creationId xmlns:p14="http://schemas.microsoft.com/office/powerpoint/2010/main" val="14872289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Baghdad"/>
              </a:rPr>
              <a:t>Other things a church might do that might help the partnership</a:t>
            </a:r>
            <a:endParaRPr lang="en-GB" b="1" dirty="0">
              <a:latin typeface="Baghdad"/>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576441" cy="6927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0682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Baghdad"/>
              </a:rPr>
              <a:t>Implementation?</a:t>
            </a:r>
            <a:endParaRPr lang="en-GB" b="1" dirty="0">
              <a:latin typeface="Baghdad"/>
            </a:endParaRPr>
          </a:p>
        </p:txBody>
      </p:sp>
      <p:sp>
        <p:nvSpPr>
          <p:cNvPr id="3" name="Content Placeholder 2"/>
          <p:cNvSpPr>
            <a:spLocks noGrp="1"/>
          </p:cNvSpPr>
          <p:nvPr>
            <p:ph idx="1"/>
          </p:nvPr>
        </p:nvSpPr>
        <p:spPr/>
        <p:txBody>
          <a:bodyPr>
            <a:normAutofit fontScale="92500"/>
          </a:bodyPr>
          <a:lstStyle/>
          <a:p>
            <a:r>
              <a:rPr lang="en-GB" dirty="0" smtClean="0"/>
              <a:t>Get parents, youth leaders and Vicars together;</a:t>
            </a:r>
          </a:p>
          <a:p>
            <a:r>
              <a:rPr lang="en-GB" dirty="0" smtClean="0"/>
              <a:t>Talk about the mind set;</a:t>
            </a:r>
          </a:p>
          <a:p>
            <a:r>
              <a:rPr lang="en-GB" dirty="0" smtClean="0"/>
              <a:t>Talk about which things you’d like to change (this may mean stopping other things);</a:t>
            </a:r>
          </a:p>
          <a:p>
            <a:r>
              <a:rPr lang="en-GB" dirty="0" smtClean="0"/>
              <a:t>Talk about how to communicate that and how quickly to do it and what concerns some people may have;</a:t>
            </a:r>
          </a:p>
          <a:p>
            <a:r>
              <a:rPr lang="en-GB" dirty="0" smtClean="0"/>
              <a:t>Talk about what issues will need to be addressed.</a:t>
            </a:r>
          </a:p>
        </p:txBody>
      </p:sp>
    </p:spTree>
    <p:extLst>
      <p:ext uri="{BB962C8B-B14F-4D97-AF65-F5344CB8AC3E}">
        <p14:creationId xmlns:p14="http://schemas.microsoft.com/office/powerpoint/2010/main" val="4133946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Baghdad"/>
              </a:rPr>
              <a:t>Resources</a:t>
            </a:r>
            <a:endParaRPr lang="en-GB" b="1" dirty="0">
              <a:latin typeface="Baghdad"/>
            </a:endParaRPr>
          </a:p>
        </p:txBody>
      </p:sp>
      <p:sp>
        <p:nvSpPr>
          <p:cNvPr id="3" name="Content Placeholder 2"/>
          <p:cNvSpPr>
            <a:spLocks noGrp="1"/>
          </p:cNvSpPr>
          <p:nvPr>
            <p:ph idx="1"/>
          </p:nvPr>
        </p:nvSpPr>
        <p:spPr/>
        <p:txBody>
          <a:bodyPr>
            <a:normAutofit lnSpcReduction="10000"/>
          </a:bodyPr>
          <a:lstStyle/>
          <a:p>
            <a:r>
              <a:rPr lang="en-GB" dirty="0" smtClean="0"/>
              <a:t>Engaging parents as Allies (Wayne Rice, 2009);</a:t>
            </a:r>
          </a:p>
          <a:p>
            <a:r>
              <a:rPr lang="en-GB" dirty="0" smtClean="0"/>
              <a:t>Family Ministry Field Guide – How your church can equip parents to make disciples (Timothy Paul Jones, 2011)</a:t>
            </a:r>
          </a:p>
          <a:p>
            <a:r>
              <a:rPr lang="en-GB" dirty="0" smtClean="0"/>
              <a:t>Men the Gap – Can the Church reconnect the generations (Jason Gardner, 2008)</a:t>
            </a:r>
          </a:p>
          <a:p>
            <a:r>
              <a:rPr lang="en-GB" dirty="0" smtClean="0"/>
              <a:t>Sticky Faith – Everyday ideas to build lasting faith in your kids – Kara Powell &amp; </a:t>
            </a:r>
            <a:r>
              <a:rPr lang="en-GB" smtClean="0"/>
              <a:t>Chap Clark, 2011)</a:t>
            </a:r>
            <a:endParaRPr lang="en-GB" dirty="0" smtClean="0"/>
          </a:p>
        </p:txBody>
      </p:sp>
    </p:spTree>
    <p:extLst>
      <p:ext uri="{BB962C8B-B14F-4D97-AF65-F5344CB8AC3E}">
        <p14:creationId xmlns:p14="http://schemas.microsoft.com/office/powerpoint/2010/main" val="2507767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latin typeface="Baghdad"/>
              </a:rPr>
              <a:t>What’s I’m assuming</a:t>
            </a:r>
            <a:endParaRPr lang="en-GB" sz="4000" dirty="0">
              <a:latin typeface="Baghdad"/>
            </a:endParaRPr>
          </a:p>
        </p:txBody>
      </p:sp>
      <p:sp>
        <p:nvSpPr>
          <p:cNvPr id="3" name="Content Placeholder 2"/>
          <p:cNvSpPr>
            <a:spLocks noGrp="1"/>
          </p:cNvSpPr>
          <p:nvPr>
            <p:ph idx="1"/>
          </p:nvPr>
        </p:nvSpPr>
        <p:spPr/>
        <p:txBody>
          <a:bodyPr/>
          <a:lstStyle/>
          <a:p>
            <a:r>
              <a:rPr lang="en-GB" dirty="0" smtClean="0">
                <a:latin typeface="Baghdad"/>
              </a:rPr>
              <a:t>That we all want youth and children to become disciples of Christ;</a:t>
            </a:r>
          </a:p>
          <a:p>
            <a:r>
              <a:rPr lang="en-GB" dirty="0" smtClean="0">
                <a:latin typeface="Baghdad"/>
              </a:rPr>
              <a:t>That we all think that peer groups, family and the wider church are important in this.</a:t>
            </a:r>
            <a:endParaRPr lang="en-GB" dirty="0">
              <a:latin typeface="Baghdad"/>
            </a:endParaRPr>
          </a:p>
        </p:txBody>
      </p:sp>
    </p:spTree>
    <p:extLst>
      <p:ext uri="{BB962C8B-B14F-4D97-AF65-F5344CB8AC3E}">
        <p14:creationId xmlns:p14="http://schemas.microsoft.com/office/powerpoint/2010/main" val="1882149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07" y="692696"/>
            <a:ext cx="9134729"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0575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problem</a:t>
            </a:r>
            <a:endParaRPr lang="en-GB" dirty="0"/>
          </a:p>
        </p:txBody>
      </p:sp>
      <p:grpSp>
        <p:nvGrpSpPr>
          <p:cNvPr id="4" name="Group 3"/>
          <p:cNvGrpSpPr/>
          <p:nvPr/>
        </p:nvGrpSpPr>
        <p:grpSpPr>
          <a:xfrm>
            <a:off x="1762235" y="1764506"/>
            <a:ext cx="5401235" cy="4616376"/>
            <a:chOff x="2374340" y="2232025"/>
            <a:chExt cx="5401235" cy="4616376"/>
          </a:xfrm>
          <a:solidFill>
            <a:schemeClr val="accent1"/>
          </a:solidFill>
        </p:grpSpPr>
        <p:sp>
          <p:nvSpPr>
            <p:cNvPr id="5" name="Oval 3"/>
            <p:cNvSpPr>
              <a:spLocks noChangeArrowheads="1"/>
            </p:cNvSpPr>
            <p:nvPr/>
          </p:nvSpPr>
          <p:spPr bwMode="auto">
            <a:xfrm>
              <a:off x="6119813" y="2232025"/>
              <a:ext cx="1655762" cy="1800225"/>
            </a:xfrm>
            <a:prstGeom prst="ellipse">
              <a:avLst/>
            </a:prstGeom>
            <a:solidFill>
              <a:srgbClr val="FF00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eaLnBrk="0">
                <a:tabLst>
                  <a:tab pos="723900" algn="l"/>
                  <a:tab pos="1447800" algn="l"/>
                </a:tabLst>
                <a:defRPr>
                  <a:solidFill>
                    <a:schemeClr val="tx1"/>
                  </a:solidFill>
                  <a:latin typeface="Arial" charset="0"/>
                  <a:cs typeface="Arial Unicode MS" charset="0"/>
                </a:defRPr>
              </a:lvl1pPr>
              <a:lvl2pPr eaLnBrk="0">
                <a:tabLst>
                  <a:tab pos="723900" algn="l"/>
                  <a:tab pos="1447800" algn="l"/>
                </a:tabLst>
                <a:defRPr>
                  <a:solidFill>
                    <a:schemeClr val="tx1"/>
                  </a:solidFill>
                  <a:latin typeface="Arial" charset="0"/>
                  <a:cs typeface="Arial Unicode MS" charset="0"/>
                </a:defRPr>
              </a:lvl2pPr>
              <a:lvl3pPr eaLnBrk="0">
                <a:tabLst>
                  <a:tab pos="723900" algn="l"/>
                  <a:tab pos="1447800" algn="l"/>
                </a:tabLst>
                <a:defRPr>
                  <a:solidFill>
                    <a:schemeClr val="tx1"/>
                  </a:solidFill>
                  <a:latin typeface="Arial" charset="0"/>
                  <a:cs typeface="Arial Unicode MS" charset="0"/>
                </a:defRPr>
              </a:lvl3pPr>
              <a:lvl4pPr eaLnBrk="0">
                <a:tabLst>
                  <a:tab pos="723900" algn="l"/>
                  <a:tab pos="1447800" algn="l"/>
                </a:tabLst>
                <a:defRPr>
                  <a:solidFill>
                    <a:schemeClr val="tx1"/>
                  </a:solidFill>
                  <a:latin typeface="Arial" charset="0"/>
                  <a:cs typeface="Arial Unicode MS" charset="0"/>
                </a:defRPr>
              </a:lvl4pPr>
              <a:lvl5pPr eaLnBrk="0">
                <a:tabLst>
                  <a:tab pos="723900" algn="l"/>
                  <a:tab pos="1447800" algn="l"/>
                </a:tabLst>
                <a:defRPr>
                  <a:solidFill>
                    <a:schemeClr val="tx1"/>
                  </a:solidFill>
                  <a:latin typeface="Arial" charset="0"/>
                  <a:cs typeface="Arial Unicode MS"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cs typeface="Arial Unicode MS"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cs typeface="Arial Unicode MS"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cs typeface="Arial Unicode MS"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cs typeface="Arial Unicode MS" charset="0"/>
                </a:defRPr>
              </a:lvl9pPr>
            </a:lstStyle>
            <a:p>
              <a:pPr algn="r" eaLnBrk="1">
                <a:lnSpc>
                  <a:spcPct val="114000"/>
                </a:lnSpc>
              </a:pPr>
              <a:r>
                <a:rPr lang="en-GB" altLang="en-US" sz="3600" dirty="0" smtClean="0">
                  <a:solidFill>
                    <a:srgbClr val="000000"/>
                  </a:solidFill>
                  <a:latin typeface="Baghdad" charset="0"/>
                </a:rPr>
                <a:t>Y&amp;C</a:t>
              </a:r>
              <a:endParaRPr lang="en-GB" altLang="en-US" sz="3600" dirty="0">
                <a:solidFill>
                  <a:srgbClr val="000000"/>
                </a:solidFill>
                <a:latin typeface="Baghdad" charset="0"/>
              </a:endParaRPr>
            </a:p>
          </p:txBody>
        </p:sp>
        <p:sp>
          <p:nvSpPr>
            <p:cNvPr id="6" name="Oval 4"/>
            <p:cNvSpPr>
              <a:spLocks noChangeArrowheads="1"/>
            </p:cNvSpPr>
            <p:nvPr/>
          </p:nvSpPr>
          <p:spPr bwMode="auto">
            <a:xfrm>
              <a:off x="2374340" y="2384351"/>
              <a:ext cx="4608513" cy="4464050"/>
            </a:xfrm>
            <a:prstGeom prst="ellipse">
              <a:avLst/>
            </a:prstGeom>
            <a:grp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1pPr>
              <a:lvl2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2pPr>
              <a:lvl3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3pPr>
              <a:lvl4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4pPr>
              <a:lvl5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9pPr>
            </a:lstStyle>
            <a:p>
              <a:pPr algn="ctr" eaLnBrk="1">
                <a:lnSpc>
                  <a:spcPct val="112000"/>
                </a:lnSpc>
              </a:pPr>
              <a:r>
                <a:rPr lang="en-GB" altLang="en-US" sz="3600" dirty="0">
                  <a:solidFill>
                    <a:srgbClr val="000000"/>
                  </a:solidFill>
                  <a:latin typeface="Bagdad" charset="0"/>
                </a:rPr>
                <a:t>Church</a:t>
              </a:r>
            </a:p>
          </p:txBody>
        </p:sp>
      </p:grpSp>
    </p:spTree>
    <p:extLst>
      <p:ext uri="{BB962C8B-B14F-4D97-AF65-F5344CB8AC3E}">
        <p14:creationId xmlns:p14="http://schemas.microsoft.com/office/powerpoint/2010/main" val="4209860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07" y="692696"/>
            <a:ext cx="9134729"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1907704" y="3068960"/>
            <a:ext cx="2448272" cy="2664296"/>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644008" y="3221360"/>
            <a:ext cx="2448272" cy="2664296"/>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979712" y="3068960"/>
            <a:ext cx="1800200" cy="2664296"/>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148064" y="3221360"/>
            <a:ext cx="1368152" cy="2511896"/>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542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Baghdad"/>
              </a:rPr>
              <a:t>A problem</a:t>
            </a:r>
            <a:endParaRPr lang="en-GB" sz="4000" b="1" dirty="0">
              <a:latin typeface="Baghdad"/>
            </a:endParaRPr>
          </a:p>
        </p:txBody>
      </p:sp>
      <p:sp>
        <p:nvSpPr>
          <p:cNvPr id="3" name="TextBox 2"/>
          <p:cNvSpPr txBox="1"/>
          <p:nvPr/>
        </p:nvSpPr>
        <p:spPr>
          <a:xfrm>
            <a:off x="899592" y="2132856"/>
            <a:ext cx="7344816" cy="3046988"/>
          </a:xfrm>
          <a:prstGeom prst="rect">
            <a:avLst/>
          </a:prstGeom>
          <a:noFill/>
        </p:spPr>
        <p:txBody>
          <a:bodyPr wrap="square" rtlCol="0">
            <a:spAutoFit/>
          </a:bodyPr>
          <a:lstStyle/>
          <a:p>
            <a:pPr marL="285750" indent="-285750">
              <a:buFont typeface="Arial" panose="020B0604020202020204" pitchFamily="34" charset="0"/>
              <a:buChar char="•"/>
            </a:pPr>
            <a:r>
              <a:rPr lang="en-GB" sz="3200" b="1" i="1" dirty="0" smtClean="0">
                <a:latin typeface="Baghdad"/>
              </a:rPr>
              <a:t>Secularisation</a:t>
            </a:r>
            <a:r>
              <a:rPr lang="en-GB" sz="3200" dirty="0" smtClean="0">
                <a:latin typeface="Baghdad"/>
              </a:rPr>
              <a:t> (Fragmentation in society)</a:t>
            </a:r>
          </a:p>
          <a:p>
            <a:pPr marL="285750" indent="-285750">
              <a:buFont typeface="Arial" panose="020B0604020202020204" pitchFamily="34" charset="0"/>
              <a:buChar char="•"/>
            </a:pPr>
            <a:r>
              <a:rPr lang="en-GB" sz="3200" b="1" i="1" dirty="0" smtClean="0">
                <a:latin typeface="Baghdad"/>
              </a:rPr>
              <a:t>Consumerism</a:t>
            </a:r>
            <a:r>
              <a:rPr lang="en-GB" sz="3200" dirty="0" smtClean="0">
                <a:latin typeface="Baghdad"/>
              </a:rPr>
              <a:t> (now extended to identity)</a:t>
            </a:r>
          </a:p>
          <a:p>
            <a:pPr marL="285750" indent="-285750">
              <a:buFont typeface="Arial" panose="020B0604020202020204" pitchFamily="34" charset="0"/>
              <a:buChar char="•"/>
            </a:pPr>
            <a:r>
              <a:rPr lang="en-GB" sz="3200" b="1" i="1" dirty="0" smtClean="0">
                <a:latin typeface="Baghdad"/>
              </a:rPr>
              <a:t>Professionalization</a:t>
            </a:r>
            <a:r>
              <a:rPr lang="en-GB" sz="3200" dirty="0" smtClean="0">
                <a:latin typeface="Baghdad"/>
              </a:rPr>
              <a:t> (trust the expert and the systems)</a:t>
            </a:r>
            <a:endParaRPr lang="en-GB" sz="3200" dirty="0">
              <a:latin typeface="Baghdad"/>
            </a:endParaRPr>
          </a:p>
        </p:txBody>
      </p:sp>
    </p:spTree>
    <p:extLst>
      <p:ext uri="{BB962C8B-B14F-4D97-AF65-F5344CB8AC3E}">
        <p14:creationId xmlns:p14="http://schemas.microsoft.com/office/powerpoint/2010/main" val="2060787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Baghdad"/>
              </a:rPr>
              <a:t>Solution?</a:t>
            </a:r>
            <a:endParaRPr lang="en-GB" sz="4000" b="1" dirty="0">
              <a:latin typeface="Baghdad"/>
            </a:endParaRPr>
          </a:p>
        </p:txBody>
      </p:sp>
      <p:sp>
        <p:nvSpPr>
          <p:cNvPr id="3" name="TextBox 2"/>
          <p:cNvSpPr txBox="1"/>
          <p:nvPr/>
        </p:nvSpPr>
        <p:spPr>
          <a:xfrm>
            <a:off x="251520" y="1556792"/>
            <a:ext cx="8496944" cy="4031873"/>
          </a:xfrm>
          <a:prstGeom prst="rect">
            <a:avLst/>
          </a:prstGeom>
          <a:noFill/>
        </p:spPr>
        <p:txBody>
          <a:bodyPr wrap="square" rtlCol="0">
            <a:spAutoFit/>
          </a:bodyPr>
          <a:lstStyle/>
          <a:p>
            <a:pPr marL="457200" indent="-457200">
              <a:buFont typeface="Arial" panose="020B0604020202020204" pitchFamily="34" charset="0"/>
              <a:buChar char="•"/>
            </a:pPr>
            <a:r>
              <a:rPr lang="en-GB" sz="3200" b="1" i="1" dirty="0" smtClean="0">
                <a:latin typeface="Baghdad"/>
              </a:rPr>
              <a:t>Bring things back to the family (Family Ministry)</a:t>
            </a:r>
          </a:p>
          <a:p>
            <a:r>
              <a:rPr lang="en-GB" sz="3200" dirty="0" smtClean="0">
                <a:latin typeface="Baghdad"/>
              </a:rPr>
              <a:t>	Deuteronomy 6:4-6 &amp; Ephesians 6:4</a:t>
            </a:r>
          </a:p>
          <a:p>
            <a:pPr marL="457200" indent="-457200">
              <a:buFont typeface="Arial" panose="020B0604020202020204" pitchFamily="34" charset="0"/>
              <a:buChar char="•"/>
            </a:pPr>
            <a:r>
              <a:rPr lang="en-GB" sz="3200" b="1" i="1" dirty="0" smtClean="0">
                <a:latin typeface="Baghdad"/>
              </a:rPr>
              <a:t>Integrate the Y&amp;C into ‘the church’ (integration or Intergenerational church)</a:t>
            </a:r>
          </a:p>
          <a:p>
            <a:pPr lvl="1"/>
            <a:r>
              <a:rPr lang="en-GB" sz="3200" dirty="0" smtClean="0">
                <a:latin typeface="Baghdad"/>
              </a:rPr>
              <a:t>	Mark 3:31-34, the context of 	Deuteronomy and the doctrine of 	adoption and Fatherhood of God.</a:t>
            </a:r>
            <a:endParaRPr lang="en-GB" sz="3200" dirty="0">
              <a:latin typeface="Baghdad"/>
            </a:endParaRPr>
          </a:p>
        </p:txBody>
      </p:sp>
    </p:spTree>
    <p:extLst>
      <p:ext uri="{BB962C8B-B14F-4D97-AF65-F5344CB8AC3E}">
        <p14:creationId xmlns:p14="http://schemas.microsoft.com/office/powerpoint/2010/main" val="2119267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Baghdad"/>
              </a:rPr>
              <a:t>Describing the relationship</a:t>
            </a:r>
            <a:endParaRPr lang="en-GB" sz="4000" b="1" dirty="0">
              <a:latin typeface="Baghdad"/>
            </a:endParaRPr>
          </a:p>
        </p:txBody>
      </p:sp>
      <p:sp>
        <p:nvSpPr>
          <p:cNvPr id="4" name="Text Box 2"/>
          <p:cNvSpPr txBox="1">
            <a:spLocks noChangeArrowheads="1"/>
          </p:cNvSpPr>
          <p:nvPr/>
        </p:nvSpPr>
        <p:spPr bwMode="auto">
          <a:xfrm>
            <a:off x="647701" y="1412776"/>
            <a:ext cx="3708275" cy="4824536"/>
          </a:xfrm>
          <a:prstGeom prst="rect">
            <a:avLst/>
          </a:prstGeom>
          <a:solidFill>
            <a:schemeClr val="accent1">
              <a:lumMod val="60000"/>
              <a:lumOff val="40000"/>
            </a:schemeClr>
          </a:solidFill>
          <a:ln>
            <a:solidFill>
              <a:schemeClr val="tx1"/>
            </a:solidFill>
          </a:ln>
          <a:effectLst/>
        </p:spPr>
        <p:txBody>
          <a:bodyPr lIns="90000" tIns="45000" rIns="90000" bIns="45000"/>
          <a:lstStyle>
            <a:lvl1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1pPr>
            <a:lvl2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2pPr>
            <a:lvl3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3pPr>
            <a:lvl4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4pPr>
            <a:lvl5pPr eaLnBrk="0">
              <a:tabLst>
                <a:tab pos="723900" algn="l"/>
                <a:tab pos="1447800" algn="l"/>
                <a:tab pos="2171700" algn="l"/>
                <a:tab pos="2895600" algn="l"/>
                <a:tab pos="3619500" algn="l"/>
                <a:tab pos="4343400" algn="l"/>
              </a:tabLst>
              <a:defRPr>
                <a:solidFill>
                  <a:schemeClr val="tx1"/>
                </a:solidFill>
                <a:latin typeface="Arial" charset="0"/>
                <a:cs typeface="Arial Unicode MS"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cs typeface="Arial Unicode MS" charset="0"/>
              </a:defRPr>
            </a:lvl9pPr>
          </a:lstStyle>
          <a:p>
            <a:pPr algn="ctr" eaLnBrk="1">
              <a:lnSpc>
                <a:spcPct val="114000"/>
              </a:lnSpc>
              <a:spcAft>
                <a:spcPts val="1425"/>
              </a:spcAft>
            </a:pPr>
            <a:r>
              <a:rPr lang="en-GB" altLang="en-US" sz="2200" b="1" i="1" dirty="0" smtClean="0">
                <a:latin typeface="Baghdad" charset="0"/>
              </a:rPr>
              <a:t>Family Ministry</a:t>
            </a:r>
          </a:p>
          <a:p>
            <a:pPr eaLnBrk="1">
              <a:lnSpc>
                <a:spcPct val="114000"/>
              </a:lnSpc>
              <a:spcAft>
                <a:spcPts val="1425"/>
              </a:spcAft>
            </a:pPr>
            <a:r>
              <a:rPr lang="en-GB" altLang="en-US" sz="2200" dirty="0" smtClean="0">
                <a:latin typeface="Baghdad" charset="0"/>
              </a:rPr>
              <a:t>“</a:t>
            </a:r>
            <a:r>
              <a:rPr lang="en-GB" altLang="en-US" sz="2200" dirty="0">
                <a:latin typeface="Baghdad" charset="0"/>
              </a:rPr>
              <a:t>The process of intentionally and persistently coordinating a ministry’s proclamation and practices so that parents are acknowledged, trained and held accountable as primary disciple-makers in their children’s lives.”</a:t>
            </a:r>
          </a:p>
          <a:p>
            <a:pPr eaLnBrk="1">
              <a:lnSpc>
                <a:spcPct val="114000"/>
              </a:lnSpc>
              <a:spcAft>
                <a:spcPts val="1425"/>
              </a:spcAft>
            </a:pPr>
            <a:r>
              <a:rPr lang="en-GB" altLang="en-US" sz="2200" dirty="0" smtClean="0">
                <a:latin typeface="Baghdad" charset="0"/>
                <a:cs typeface="Tahoma" pitchFamily="32" charset="0"/>
              </a:rPr>
              <a:t>Jones</a:t>
            </a:r>
            <a:endParaRPr lang="en-GB" altLang="en-US" sz="2200" dirty="0">
              <a:latin typeface="Baghdad" charset="0"/>
              <a:cs typeface="Tahoma" pitchFamily="32" charset="0"/>
            </a:endParaRPr>
          </a:p>
        </p:txBody>
      </p:sp>
      <p:sp>
        <p:nvSpPr>
          <p:cNvPr id="5" name="Rectangle 1"/>
          <p:cNvSpPr txBox="1">
            <a:spLocks noChangeArrowheads="1"/>
          </p:cNvSpPr>
          <p:nvPr/>
        </p:nvSpPr>
        <p:spPr>
          <a:xfrm>
            <a:off x="4860031" y="1412776"/>
            <a:ext cx="3672409" cy="4824536"/>
          </a:xfrm>
          <a:prstGeom prst="rect">
            <a:avLst/>
          </a:prstGeom>
          <a:solidFill>
            <a:schemeClr val="accent2">
              <a:lumMod val="40000"/>
              <a:lumOff val="60000"/>
            </a:schemeClr>
          </a:solidFill>
          <a:ln>
            <a:solidFill>
              <a:schemeClr val="tx1"/>
            </a:solidFill>
          </a:ln>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14000"/>
              </a:lnSpc>
              <a:spcAft>
                <a:spcPts val="600"/>
              </a:spcAft>
              <a:tabLst>
                <a:tab pos="723900" algn="l"/>
                <a:tab pos="1447800" algn="l"/>
                <a:tab pos="2171700" algn="l"/>
                <a:tab pos="2895600" algn="l"/>
                <a:tab pos="3619500" algn="l"/>
                <a:tab pos="4343400" algn="l"/>
                <a:tab pos="5067300" algn="l"/>
              </a:tabLst>
              <a:defRPr/>
            </a:pPr>
            <a:r>
              <a:rPr lang="en-GB" altLang="en-US" sz="2200" b="1" i="1" dirty="0" smtClean="0">
                <a:latin typeface="Baghdad" charset="0"/>
              </a:rPr>
              <a:t>Intergenerational Church</a:t>
            </a:r>
          </a:p>
          <a:p>
            <a:pPr algn="l">
              <a:lnSpc>
                <a:spcPct val="114000"/>
              </a:lnSpc>
              <a:spcAft>
                <a:spcPts val="600"/>
              </a:spcAft>
              <a:tabLst>
                <a:tab pos="723900" algn="l"/>
                <a:tab pos="1447800" algn="l"/>
                <a:tab pos="2171700" algn="l"/>
                <a:tab pos="2895600" algn="l"/>
                <a:tab pos="3619500" algn="l"/>
                <a:tab pos="4343400" algn="l"/>
                <a:tab pos="5067300" algn="l"/>
              </a:tabLst>
              <a:defRPr/>
            </a:pPr>
            <a:r>
              <a:rPr lang="en-GB" altLang="en-US" sz="2200" dirty="0" smtClean="0">
                <a:latin typeface="Baghdad" charset="0"/>
              </a:rPr>
              <a:t>“W</a:t>
            </a:r>
            <a:r>
              <a:rPr lang="en-GB" altLang="en-US" sz="2200" dirty="0" smtClean="0">
                <a:latin typeface="Baghdad" charset="0"/>
                <a:cs typeface="Tahoma" pitchFamily="32" charset="0"/>
              </a:rPr>
              <a:t>hen a congregation intentionally brings the generations together in mutual serving, sharing or learning within the core activities of the church in order to live out being the body of Christ to each other and the greater community."</a:t>
            </a:r>
          </a:p>
          <a:p>
            <a:pPr algn="l">
              <a:lnSpc>
                <a:spcPct val="114000"/>
              </a:lnSpc>
              <a:spcAft>
                <a:spcPts val="600"/>
              </a:spcAft>
              <a:tabLst>
                <a:tab pos="723900" algn="l"/>
                <a:tab pos="1447800" algn="l"/>
                <a:tab pos="2171700" algn="l"/>
                <a:tab pos="2895600" algn="l"/>
                <a:tab pos="3619500" algn="l"/>
                <a:tab pos="4343400" algn="l"/>
                <a:tab pos="5067300" algn="l"/>
              </a:tabLst>
              <a:defRPr/>
            </a:pPr>
            <a:r>
              <a:rPr lang="en-GB" altLang="en-US" sz="2200" dirty="0" smtClean="0">
                <a:latin typeface="Baghdad" charset="0"/>
                <a:cs typeface="Tahoma" pitchFamily="32" charset="0"/>
              </a:rPr>
              <a:t>Allen &amp; Ross</a:t>
            </a:r>
            <a:endParaRPr lang="en-GB" altLang="en-US" sz="2200" dirty="0">
              <a:latin typeface="Baghdad" charset="0"/>
              <a:cs typeface="Tahoma" pitchFamily="32" charset="0"/>
            </a:endParaRPr>
          </a:p>
        </p:txBody>
      </p:sp>
    </p:spTree>
    <p:extLst>
      <p:ext uri="{BB962C8B-B14F-4D97-AF65-F5344CB8AC3E}">
        <p14:creationId xmlns:p14="http://schemas.microsoft.com/office/powerpoint/2010/main" val="1033663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TotalTime>
  <Words>1010</Words>
  <Application>Microsoft Office PowerPoint</Application>
  <PresentationFormat>On-screen Show (4:3)</PresentationFormat>
  <Paragraphs>115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The church-home partnership   Gareth Crispin Youth Children &amp; Families Minister St. John’s Lindow.</vt:lpstr>
      <vt:lpstr>What’s I’m assuming</vt:lpstr>
      <vt:lpstr>What’s I’m assuming</vt:lpstr>
      <vt:lpstr>PowerPoint Presentation</vt:lpstr>
      <vt:lpstr>A problem</vt:lpstr>
      <vt:lpstr>PowerPoint Presentation</vt:lpstr>
      <vt:lpstr>A problem</vt:lpstr>
      <vt:lpstr>Solution?</vt:lpstr>
      <vt:lpstr>Describing the relationship</vt:lpstr>
      <vt:lpstr>Describing the relationship</vt:lpstr>
      <vt:lpstr>Describing the relationship</vt:lpstr>
      <vt:lpstr>Describing the relationship</vt:lpstr>
      <vt:lpstr>Describing the relationship</vt:lpstr>
      <vt:lpstr>Salvation history</vt:lpstr>
      <vt:lpstr>PowerPoint Presentation</vt:lpstr>
      <vt:lpstr>Describing the relationship</vt:lpstr>
      <vt:lpstr>Describing the relationship</vt:lpstr>
      <vt:lpstr>Before getting practical see this as a mind set a way of seeing</vt:lpstr>
      <vt:lpstr>If these are important how can we partner together well?</vt:lpstr>
      <vt:lpstr>Partnering in support of the bio-legal family?</vt:lpstr>
      <vt:lpstr>Partnering in support of the bio-legal family</vt:lpstr>
      <vt:lpstr>Partnering in support of the wider church</vt:lpstr>
      <vt:lpstr>Partnering in support of the wider church</vt:lpstr>
      <vt:lpstr>Partnering in support of the wider church</vt:lpstr>
      <vt:lpstr>Partnering in support of the peer groups</vt:lpstr>
      <vt:lpstr>Other things a church might do that might help the partnership</vt:lpstr>
      <vt:lpstr>Other things a church might do that might help the partnership</vt:lpstr>
      <vt:lpstr>Implementation?</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Partnering with parents   Gareth Crispin Youth Children &amp; Families Minister St. John’s Lindow.</dc:title>
  <dc:creator>Gazza</dc:creator>
  <cp:lastModifiedBy>Gazza</cp:lastModifiedBy>
  <cp:revision>27</cp:revision>
  <dcterms:created xsi:type="dcterms:W3CDTF">2017-01-23T16:23:36Z</dcterms:created>
  <dcterms:modified xsi:type="dcterms:W3CDTF">2017-01-27T11:34:10Z</dcterms:modified>
</cp:coreProperties>
</file>